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7" r:id="rId8"/>
    <p:sldId id="263" r:id="rId9"/>
    <p:sldId id="264" r:id="rId10"/>
    <p:sldId id="266" r:id="rId11"/>
    <p:sldId id="265" r:id="rId12"/>
    <p:sldId id="261"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2C0E8-18A3-40A5-8116-717177FED146}"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2C0E8-18A3-40A5-8116-717177FED146}"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F2C0E8-18A3-40A5-8116-717177FED146}" type="datetimeFigureOut">
              <a:rPr lang="en-US" smtClean="0"/>
              <a:pPr/>
              <a:t>12/1/2013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2C0E8-18A3-40A5-8116-717177FED146}" type="datetimeFigureOut">
              <a:rPr lang="en-US" smtClean="0"/>
              <a:pPr/>
              <a:t>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2C0E8-18A3-40A5-8116-717177FED146}" type="datetimeFigureOut">
              <a:rPr lang="en-US" smtClean="0"/>
              <a:pPr/>
              <a:t>12/1/2013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2C0E8-18A3-40A5-8116-717177FED146}" type="datetimeFigureOut">
              <a:rPr lang="en-US" smtClean="0"/>
              <a:pPr/>
              <a:t>12/1/2013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B82AD-F2D8-4CF6-8609-E190C3072A8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97025"/>
            <a:ext cx="7772400" cy="2974975"/>
          </a:xfrm>
        </p:spPr>
        <p:txBody>
          <a:bodyPr>
            <a:noAutofit/>
          </a:bodyPr>
          <a:lstStyle/>
          <a:p>
            <a:r>
              <a:rPr lang="en-US" sz="7200" dirty="0" smtClean="0">
                <a:solidFill>
                  <a:srgbClr val="663300"/>
                </a:solidFill>
                <a:latin typeface="Times New Roman" pitchFamily="18" charset="0"/>
                <a:cs typeface="Times New Roman" pitchFamily="18" charset="0"/>
              </a:rPr>
              <a:t>Medieval </a:t>
            </a:r>
            <a:r>
              <a:rPr lang="en-US" sz="7200" dirty="0" smtClean="0">
                <a:solidFill>
                  <a:srgbClr val="663300"/>
                </a:solidFill>
                <a:latin typeface="Times New Roman" pitchFamily="18" charset="0"/>
                <a:cs typeface="Times New Roman" pitchFamily="18" charset="0"/>
              </a:rPr>
              <a:t>Bookbinding</a:t>
            </a:r>
            <a:br>
              <a:rPr lang="en-US" sz="7200" dirty="0" smtClean="0">
                <a:solidFill>
                  <a:srgbClr val="663300"/>
                </a:solidFill>
                <a:latin typeface="Times New Roman" pitchFamily="18" charset="0"/>
                <a:cs typeface="Times New Roman" pitchFamily="18" charset="0"/>
              </a:rPr>
            </a:br>
            <a:r>
              <a:rPr lang="en-US" sz="1200" dirty="0" smtClean="0">
                <a:solidFill>
                  <a:srgbClr val="663300"/>
                </a:solidFill>
                <a:latin typeface="Times New Roman" pitchFamily="18" charset="0"/>
                <a:cs typeface="Times New Roman" pitchFamily="18" charset="0"/>
              </a:rPr>
              <a:t/>
            </a:r>
            <a:br>
              <a:rPr lang="en-US" sz="1200" dirty="0" smtClean="0">
                <a:solidFill>
                  <a:srgbClr val="663300"/>
                </a:solidFill>
                <a:latin typeface="Times New Roman" pitchFamily="18" charset="0"/>
                <a:cs typeface="Times New Roman" pitchFamily="18" charset="0"/>
              </a:rPr>
            </a:br>
            <a:r>
              <a:rPr lang="en-US" sz="2800" dirty="0" smtClean="0">
                <a:solidFill>
                  <a:srgbClr val="663300"/>
                </a:solidFill>
                <a:latin typeface="Times New Roman" pitchFamily="18" charset="0"/>
                <a:cs typeface="Times New Roman" pitchFamily="18" charset="0"/>
              </a:rPr>
              <a:t>The Middle Ages</a:t>
            </a:r>
            <a:endParaRPr lang="en-US" sz="7200" dirty="0">
              <a:solidFill>
                <a:srgbClr val="663300"/>
              </a:solidFill>
              <a:latin typeface="Times New Roman" pitchFamily="18" charset="0"/>
              <a:cs typeface="Times New Roman" pitchFamily="18" charset="0"/>
            </a:endParaRPr>
          </a:p>
        </p:txBody>
      </p:sp>
      <p:sp>
        <p:nvSpPr>
          <p:cNvPr id="4" name="TextBox 3"/>
          <p:cNvSpPr txBox="1"/>
          <p:nvPr/>
        </p:nvSpPr>
        <p:spPr>
          <a:xfrm>
            <a:off x="6400800" y="5638800"/>
            <a:ext cx="2667000" cy="830997"/>
          </a:xfrm>
          <a:prstGeom prst="rect">
            <a:avLst/>
          </a:prstGeom>
          <a:noFill/>
        </p:spPr>
        <p:txBody>
          <a:bodyPr wrap="square" rtlCol="0">
            <a:spAutoFit/>
          </a:bodyPr>
          <a:lstStyle/>
          <a:p>
            <a:r>
              <a:rPr lang="en-US" sz="2400" dirty="0" smtClean="0">
                <a:solidFill>
                  <a:srgbClr val="663300"/>
                </a:solidFill>
                <a:latin typeface="Times New Roman" pitchFamily="18" charset="0"/>
                <a:cs typeface="Times New Roman" pitchFamily="18" charset="0"/>
              </a:rPr>
              <a:t>Kai Fay</a:t>
            </a:r>
          </a:p>
          <a:p>
            <a:r>
              <a:rPr lang="en-US" sz="2400" dirty="0" smtClean="0">
                <a:solidFill>
                  <a:srgbClr val="663300"/>
                </a:solidFill>
                <a:latin typeface="Times New Roman" pitchFamily="18" charset="0"/>
                <a:cs typeface="Times New Roman" pitchFamily="18" charset="0"/>
              </a:rPr>
              <a:t>December </a:t>
            </a:r>
            <a:r>
              <a:rPr lang="en-US" sz="2400" dirty="0" smtClean="0">
                <a:solidFill>
                  <a:srgbClr val="663300"/>
                </a:solidFill>
                <a:latin typeface="Times New Roman" pitchFamily="18" charset="0"/>
                <a:cs typeface="Times New Roman" pitchFamily="18" charset="0"/>
              </a:rPr>
              <a:t>2, 2013</a:t>
            </a:r>
            <a:endParaRPr lang="en-US" sz="2400" dirty="0">
              <a:solidFill>
                <a:srgbClr val="6633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358914"/>
            <a:ext cx="6019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Limp Bindings (14</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-17</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 c.)</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3429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-No boards</a:t>
            </a:r>
          </a:p>
          <a:p>
            <a:r>
              <a:rPr lang="en-US" sz="2800" dirty="0" smtClean="0">
                <a:solidFill>
                  <a:srgbClr val="663300"/>
                </a:solidFill>
                <a:latin typeface="Times New Roman" pitchFamily="18" charset="0"/>
                <a:cs typeface="Times New Roman" pitchFamily="18" charset="0"/>
              </a:rPr>
              <a:t>-Single or multi-signature</a:t>
            </a:r>
          </a:p>
          <a:p>
            <a:r>
              <a:rPr lang="en-US" sz="2800" dirty="0" smtClean="0">
                <a:solidFill>
                  <a:srgbClr val="663300"/>
                </a:solidFill>
                <a:latin typeface="Times New Roman" pitchFamily="18" charset="0"/>
                <a:cs typeface="Times New Roman" pitchFamily="18" charset="0"/>
              </a:rPr>
              <a:t>-Sometimes included rigid spine piece</a:t>
            </a:r>
          </a:p>
        </p:txBody>
      </p:sp>
      <p:pic>
        <p:nvPicPr>
          <p:cNvPr id="20482" name="Picture 2" descr="http://www.hozon.co.jp/hobo/postimg/image53.png"/>
          <p:cNvPicPr>
            <a:picLocks noChangeAspect="1" noChangeArrowheads="1"/>
          </p:cNvPicPr>
          <p:nvPr/>
        </p:nvPicPr>
        <p:blipFill>
          <a:blip r:embed="rId2" cstate="print"/>
          <a:srcRect/>
          <a:stretch>
            <a:fillRect/>
          </a:stretch>
        </p:blipFill>
        <p:spPr bwMode="auto">
          <a:xfrm>
            <a:off x="4419600" y="1219200"/>
            <a:ext cx="4267200" cy="4978402"/>
          </a:xfrm>
          <a:prstGeom prst="rect">
            <a:avLst/>
          </a:prstGeom>
          <a:noFill/>
        </p:spPr>
      </p:pic>
      <p:pic>
        <p:nvPicPr>
          <p:cNvPr id="20486" name="Picture 6" descr="http://media-cache-ak0.pinimg.com/236x/2d/bb/52/2dbb52ea1c2dc2a2997f5121fef7249e.jpg"/>
          <p:cNvPicPr>
            <a:picLocks noChangeAspect="1" noChangeArrowheads="1"/>
          </p:cNvPicPr>
          <p:nvPr/>
        </p:nvPicPr>
        <p:blipFill>
          <a:blip r:embed="rId3" cstate="print"/>
          <a:srcRect/>
          <a:stretch>
            <a:fillRect/>
          </a:stretch>
        </p:blipFill>
        <p:spPr bwMode="auto">
          <a:xfrm>
            <a:off x="533400" y="3967242"/>
            <a:ext cx="3429000" cy="228115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0" y="358914"/>
            <a:ext cx="3200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Girdle Books</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3429000" cy="440120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-Frequently held religious texts</a:t>
            </a:r>
          </a:p>
          <a:p>
            <a:r>
              <a:rPr lang="en-US" sz="2800" dirty="0" smtClean="0">
                <a:solidFill>
                  <a:srgbClr val="663300"/>
                </a:solidFill>
                <a:latin typeface="Times New Roman" pitchFamily="18" charset="0"/>
                <a:cs typeface="Times New Roman" pitchFamily="18" charset="0"/>
              </a:rPr>
              <a:t>-Leather at tail is left untrimmed</a:t>
            </a:r>
          </a:p>
          <a:p>
            <a:r>
              <a:rPr lang="en-US" sz="2800" dirty="0" smtClean="0">
                <a:solidFill>
                  <a:srgbClr val="663300"/>
                </a:solidFill>
                <a:latin typeface="Times New Roman" pitchFamily="18" charset="0"/>
                <a:cs typeface="Times New Roman" pitchFamily="18" charset="0"/>
              </a:rPr>
              <a:t>-Exposed edge of board is covered with separate piece</a:t>
            </a:r>
          </a:p>
          <a:p>
            <a:r>
              <a:rPr lang="en-US" sz="2800" dirty="0" smtClean="0">
                <a:solidFill>
                  <a:srgbClr val="663300"/>
                </a:solidFill>
                <a:latin typeface="Times New Roman" pitchFamily="18" charset="0"/>
                <a:cs typeface="Times New Roman" pitchFamily="18" charset="0"/>
              </a:rPr>
              <a:t>-Some books were later rebound as girdle books</a:t>
            </a:r>
          </a:p>
        </p:txBody>
      </p:sp>
      <p:pic>
        <p:nvPicPr>
          <p:cNvPr id="21506" name="Picture 2" descr="http://upload.wikimedia.org/wikipedia/commons/thumb/4/42/Girdle_Book_Nuremberg.jpg/480px-Girdle_Book_Nuremberg.jpg"/>
          <p:cNvPicPr>
            <a:picLocks noChangeAspect="1" noChangeArrowheads="1"/>
          </p:cNvPicPr>
          <p:nvPr/>
        </p:nvPicPr>
        <p:blipFill>
          <a:blip r:embed="rId2" cstate="print"/>
          <a:srcRect/>
          <a:stretch>
            <a:fillRect/>
          </a:stretch>
        </p:blipFill>
        <p:spPr bwMode="auto">
          <a:xfrm>
            <a:off x="4572000" y="1066800"/>
            <a:ext cx="4145280" cy="5181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381000"/>
            <a:ext cx="2971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Paper Repair</a:t>
            </a:r>
            <a:endParaRPr lang="en-US" sz="4000" dirty="0">
              <a:solidFill>
                <a:srgbClr val="663300"/>
              </a:solidFill>
              <a:latin typeface="Times New Roman" pitchFamily="18" charset="0"/>
              <a:cs typeface="Times New Roman" pitchFamily="18" charset="0"/>
            </a:endParaRPr>
          </a:p>
        </p:txBody>
      </p:sp>
      <p:pic>
        <p:nvPicPr>
          <p:cNvPr id="18434" name="Picture 2"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2" cstate="print"/>
          <a:srcRect/>
          <a:stretch>
            <a:fillRect/>
          </a:stretch>
        </p:blipFill>
        <p:spPr bwMode="auto">
          <a:xfrm>
            <a:off x="3352800" y="1295400"/>
            <a:ext cx="3085020" cy="3048000"/>
          </a:xfrm>
          <a:prstGeom prst="rect">
            <a:avLst/>
          </a:prstGeom>
          <a:noFill/>
        </p:spPr>
      </p:pic>
      <p:pic>
        <p:nvPicPr>
          <p:cNvPr id="18436" name="Picture 4"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3" cstate="print"/>
          <a:srcRect/>
          <a:stretch>
            <a:fillRect/>
          </a:stretch>
        </p:blipFill>
        <p:spPr bwMode="auto">
          <a:xfrm>
            <a:off x="3352800" y="4088282"/>
            <a:ext cx="2971800" cy="2769718"/>
          </a:xfrm>
          <a:prstGeom prst="rect">
            <a:avLst/>
          </a:prstGeom>
          <a:noFill/>
        </p:spPr>
      </p:pic>
      <p:pic>
        <p:nvPicPr>
          <p:cNvPr id="18438" name="Picture 6"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4" cstate="print"/>
          <a:srcRect/>
          <a:stretch>
            <a:fillRect/>
          </a:stretch>
        </p:blipFill>
        <p:spPr bwMode="auto">
          <a:xfrm>
            <a:off x="0" y="1691334"/>
            <a:ext cx="3505200" cy="5166666"/>
          </a:xfrm>
          <a:prstGeom prst="rect">
            <a:avLst/>
          </a:prstGeom>
          <a:noFill/>
        </p:spPr>
      </p:pic>
      <p:pic>
        <p:nvPicPr>
          <p:cNvPr id="18440" name="Picture 8"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5" cstate="print"/>
          <a:srcRect/>
          <a:stretch>
            <a:fillRect/>
          </a:stretch>
        </p:blipFill>
        <p:spPr bwMode="auto">
          <a:xfrm>
            <a:off x="6172201" y="1650407"/>
            <a:ext cx="2971800" cy="520759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58914"/>
            <a:ext cx="3810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Further Reading</a:t>
            </a:r>
            <a:endParaRPr lang="en-US" sz="4000" dirty="0">
              <a:solidFill>
                <a:srgbClr val="663300"/>
              </a:solidFill>
              <a:latin typeface="Times New Roman" pitchFamily="18" charset="0"/>
              <a:cs typeface="Times New Roman" pitchFamily="18" charset="0"/>
            </a:endParaRPr>
          </a:p>
        </p:txBody>
      </p:sp>
      <p:sp>
        <p:nvSpPr>
          <p:cNvPr id="5" name="TextBox 4"/>
          <p:cNvSpPr txBox="1"/>
          <p:nvPr/>
        </p:nvSpPr>
        <p:spPr>
          <a:xfrm>
            <a:off x="457200" y="1295400"/>
            <a:ext cx="8305800" cy="3970318"/>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Clemens, Raymond and Timothy Graham.  </a:t>
            </a:r>
            <a:r>
              <a:rPr lang="en-US" sz="2800" i="1" dirty="0" smtClean="0">
                <a:solidFill>
                  <a:srgbClr val="663300"/>
                </a:solidFill>
                <a:latin typeface="Times New Roman" pitchFamily="18" charset="0"/>
                <a:cs typeface="Times New Roman" pitchFamily="18" charset="0"/>
              </a:rPr>
              <a:t>Introduction 	to Manuscript Studies</a:t>
            </a:r>
            <a:r>
              <a:rPr lang="en-US" sz="2800" dirty="0" smtClean="0">
                <a:solidFill>
                  <a:srgbClr val="663300"/>
                </a:solidFill>
                <a:latin typeface="Times New Roman" pitchFamily="18" charset="0"/>
                <a:cs typeface="Times New Roman" pitchFamily="18" charset="0"/>
              </a:rPr>
              <a:t>.  Ithaca: Cornell University 	Press, 2007.</a:t>
            </a:r>
          </a:p>
          <a:p>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H</a:t>
            </a:r>
            <a:r>
              <a:rPr lang="es-ES" sz="2800" dirty="0" smtClean="0">
                <a:solidFill>
                  <a:srgbClr val="663300"/>
                </a:solidFill>
                <a:latin typeface="Times New Roman" pitchFamily="18" charset="0"/>
                <a:cs typeface="Times New Roman" pitchFamily="18" charset="0"/>
              </a:rPr>
              <a:t>é</a:t>
            </a:r>
            <a:r>
              <a:rPr lang="en-US" sz="2800" dirty="0" err="1" smtClean="0">
                <a:solidFill>
                  <a:srgbClr val="663300"/>
                </a:solidFill>
                <a:latin typeface="Times New Roman" pitchFamily="18" charset="0"/>
                <a:cs typeface="Times New Roman" pitchFamily="18" charset="0"/>
              </a:rPr>
              <a:t>bert</a:t>
            </a:r>
            <a:r>
              <a:rPr lang="en-US" sz="2800" dirty="0" smtClean="0">
                <a:solidFill>
                  <a:srgbClr val="663300"/>
                </a:solidFill>
                <a:latin typeface="Times New Roman" pitchFamily="18" charset="0"/>
                <a:cs typeface="Times New Roman" pitchFamily="18" charset="0"/>
              </a:rPr>
              <a:t>, Henry.  </a:t>
            </a:r>
            <a:r>
              <a:rPr lang="en-US" sz="2800" i="1" dirty="0" smtClean="0">
                <a:solidFill>
                  <a:srgbClr val="663300"/>
                </a:solidFill>
                <a:latin typeface="Times New Roman" pitchFamily="18" charset="0"/>
                <a:cs typeface="Times New Roman" pitchFamily="18" charset="0"/>
              </a:rPr>
              <a:t>Work of the Hand</a:t>
            </a:r>
            <a:r>
              <a:rPr lang="en-US" sz="2800" dirty="0" smtClean="0">
                <a:solidFill>
                  <a:srgbClr val="663300"/>
                </a:solidFill>
                <a:latin typeface="Times New Roman" pitchFamily="18" charset="0"/>
                <a:cs typeface="Times New Roman" pitchFamily="18" charset="0"/>
              </a:rPr>
              <a:t>.  	henryhebert.wordpress.com.</a:t>
            </a:r>
            <a:endParaRPr lang="en-US" sz="2800" dirty="0">
              <a:solidFill>
                <a:srgbClr val="663300"/>
              </a:solidFill>
              <a:latin typeface="Times New Roman" pitchFamily="18" charset="0"/>
              <a:cs typeface="Times New Roman" pitchFamily="18" charset="0"/>
            </a:endParaRPr>
          </a:p>
          <a:p>
            <a:endParaRPr lang="en-US" sz="2800" dirty="0">
              <a:solidFill>
                <a:srgbClr val="663300"/>
              </a:solidFill>
              <a:latin typeface="Times New Roman" pitchFamily="18" charset="0"/>
              <a:cs typeface="Times New Roman" pitchFamily="18" charset="0"/>
            </a:endParaRPr>
          </a:p>
          <a:p>
            <a:r>
              <a:rPr lang="en-US" sz="2800" dirty="0" err="1" smtClean="0">
                <a:solidFill>
                  <a:srgbClr val="663300"/>
                </a:solidFill>
                <a:latin typeface="Times New Roman" pitchFamily="18" charset="0"/>
                <a:cs typeface="Times New Roman" pitchFamily="18" charset="0"/>
              </a:rPr>
              <a:t>Szirmai</a:t>
            </a:r>
            <a:r>
              <a:rPr lang="en-US" sz="2800" dirty="0" smtClean="0">
                <a:solidFill>
                  <a:srgbClr val="663300"/>
                </a:solidFill>
                <a:latin typeface="Times New Roman" pitchFamily="18" charset="0"/>
                <a:cs typeface="Times New Roman" pitchFamily="18" charset="0"/>
              </a:rPr>
              <a:t>, J. A.  </a:t>
            </a:r>
            <a:r>
              <a:rPr lang="en-US" sz="2800" i="1" dirty="0" smtClean="0">
                <a:solidFill>
                  <a:srgbClr val="663300"/>
                </a:solidFill>
                <a:latin typeface="Times New Roman" pitchFamily="18" charset="0"/>
                <a:cs typeface="Times New Roman" pitchFamily="18" charset="0"/>
              </a:rPr>
              <a:t>The Archaeology of Medieval 	Bookbinding</a:t>
            </a:r>
            <a:r>
              <a:rPr lang="en-US" sz="2800" dirty="0" smtClean="0">
                <a:solidFill>
                  <a:srgbClr val="663300"/>
                </a:solidFill>
                <a:latin typeface="Times New Roman" pitchFamily="18" charset="0"/>
                <a:cs typeface="Times New Roman" pitchFamily="18" charset="0"/>
              </a:rPr>
              <a:t>.  Brookfield: </a:t>
            </a:r>
            <a:r>
              <a:rPr lang="en-US" sz="2800" dirty="0" err="1" smtClean="0">
                <a:solidFill>
                  <a:srgbClr val="663300"/>
                </a:solidFill>
                <a:latin typeface="Times New Roman" pitchFamily="18" charset="0"/>
                <a:cs typeface="Times New Roman" pitchFamily="18" charset="0"/>
              </a:rPr>
              <a:t>Ashgate</a:t>
            </a:r>
            <a:r>
              <a:rPr lang="en-US" sz="2800" dirty="0" smtClean="0">
                <a:solidFill>
                  <a:srgbClr val="663300"/>
                </a:solidFill>
                <a:latin typeface="Times New Roman" pitchFamily="18" charset="0"/>
                <a:cs typeface="Times New Roman" pitchFamily="18" charset="0"/>
              </a:rPr>
              <a:t>, 1999.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81000"/>
            <a:ext cx="3733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Wood</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191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-Quarter-sawn to resist warping</a:t>
            </a:r>
          </a:p>
          <a:p>
            <a:r>
              <a:rPr lang="en-US" sz="2800" dirty="0" smtClean="0">
                <a:solidFill>
                  <a:srgbClr val="663300"/>
                </a:solidFill>
                <a:latin typeface="Times New Roman" pitchFamily="18" charset="0"/>
                <a:cs typeface="Times New Roman" pitchFamily="18" charset="0"/>
              </a:rPr>
              <a:t>-Type of wood varied by location</a:t>
            </a:r>
          </a:p>
          <a:p>
            <a:r>
              <a:rPr lang="en-US" sz="2800" dirty="0" smtClean="0">
                <a:solidFill>
                  <a:srgbClr val="663300"/>
                </a:solidFill>
                <a:latin typeface="Times New Roman" pitchFamily="18" charset="0"/>
                <a:cs typeface="Times New Roman" pitchFamily="18" charset="0"/>
              </a:rPr>
              <a:t>        -Oak in England</a:t>
            </a:r>
            <a:endParaRPr lang="en-US" sz="2800" dirty="0">
              <a:solidFill>
                <a:srgbClr val="663300"/>
              </a:solidFill>
              <a:latin typeface="Times New Roman" pitchFamily="18" charset="0"/>
              <a:cs typeface="Times New Roman" pitchFamily="18" charset="0"/>
            </a:endParaRPr>
          </a:p>
        </p:txBody>
      </p:sp>
      <p:pic>
        <p:nvPicPr>
          <p:cNvPr id="4" name="Picture 3" descr="Quarter-Sawn Boards.jpg"/>
          <p:cNvPicPr>
            <a:picLocks noChangeAspect="1"/>
          </p:cNvPicPr>
          <p:nvPr/>
        </p:nvPicPr>
        <p:blipFill>
          <a:blip r:embed="rId2" cstate="print"/>
          <a:stretch>
            <a:fillRect/>
          </a:stretch>
        </p:blipFill>
        <p:spPr>
          <a:xfrm>
            <a:off x="914400" y="3657600"/>
            <a:ext cx="2712203" cy="2667000"/>
          </a:xfrm>
          <a:prstGeom prst="rect">
            <a:avLst/>
          </a:prstGeom>
        </p:spPr>
      </p:pic>
      <p:pic>
        <p:nvPicPr>
          <p:cNvPr id="1026" name="Picture 2" descr="http://henryhebert.files.wordpress.com/2010/09/coptic12.jpg?w=500"/>
          <p:cNvPicPr>
            <a:picLocks noChangeAspect="1" noChangeArrowheads="1"/>
          </p:cNvPicPr>
          <p:nvPr/>
        </p:nvPicPr>
        <p:blipFill>
          <a:blip r:embed="rId3" cstate="print"/>
          <a:srcRect/>
          <a:stretch>
            <a:fillRect/>
          </a:stretch>
        </p:blipFill>
        <p:spPr bwMode="auto">
          <a:xfrm>
            <a:off x="4191000" y="1828800"/>
            <a:ext cx="4762500" cy="31337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4191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Leather</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539430"/>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-Soak skin and treat with lime</a:t>
            </a:r>
          </a:p>
          <a:p>
            <a:r>
              <a:rPr lang="en-US" sz="2800" dirty="0" smtClean="0">
                <a:solidFill>
                  <a:srgbClr val="663300"/>
                </a:solidFill>
                <a:latin typeface="Times New Roman" pitchFamily="18" charset="0"/>
                <a:cs typeface="Times New Roman" pitchFamily="18" charset="0"/>
              </a:rPr>
              <a:t>-Scrape to remove hair</a:t>
            </a:r>
          </a:p>
          <a:p>
            <a:r>
              <a:rPr lang="en-US" sz="2800" dirty="0" smtClean="0">
                <a:solidFill>
                  <a:srgbClr val="663300"/>
                </a:solidFill>
                <a:latin typeface="Times New Roman" pitchFamily="18" charset="0"/>
                <a:cs typeface="Times New Roman" pitchFamily="18" charset="0"/>
              </a:rPr>
              <a:t>-Treat to neutralize lime</a:t>
            </a:r>
          </a:p>
          <a:p>
            <a:r>
              <a:rPr lang="en-US" sz="2800" dirty="0" smtClean="0">
                <a:solidFill>
                  <a:srgbClr val="663300"/>
                </a:solidFill>
                <a:latin typeface="Times New Roman" pitchFamily="18" charset="0"/>
                <a:cs typeface="Times New Roman" pitchFamily="18" charset="0"/>
              </a:rPr>
              <a:t>-Wash again</a:t>
            </a:r>
          </a:p>
          <a:p>
            <a:r>
              <a:rPr lang="en-US" sz="2800" dirty="0" smtClean="0">
                <a:solidFill>
                  <a:srgbClr val="663300"/>
                </a:solidFill>
                <a:latin typeface="Times New Roman" pitchFamily="18" charset="0"/>
                <a:cs typeface="Times New Roman" pitchFamily="18" charset="0"/>
              </a:rPr>
              <a:t>-Tan or taw</a:t>
            </a:r>
          </a:p>
          <a:p>
            <a:r>
              <a:rPr lang="en-US" sz="2800" dirty="0" smtClean="0">
                <a:solidFill>
                  <a:srgbClr val="663300"/>
                </a:solidFill>
                <a:latin typeface="Times New Roman" pitchFamily="18" charset="0"/>
                <a:cs typeface="Times New Roman" pitchFamily="18" charset="0"/>
              </a:rPr>
              <a:t>-Allow skin to dry</a:t>
            </a:r>
          </a:p>
          <a:p>
            <a:r>
              <a:rPr lang="en-US" sz="2800" dirty="0" smtClean="0">
                <a:solidFill>
                  <a:srgbClr val="663300"/>
                </a:solidFill>
                <a:latin typeface="Times New Roman" pitchFamily="18" charset="0"/>
                <a:cs typeface="Times New Roman" pitchFamily="18" charset="0"/>
              </a:rPr>
              <a:t>-Soften and trim to desired thickness</a:t>
            </a:r>
          </a:p>
        </p:txBody>
      </p:sp>
      <p:pic>
        <p:nvPicPr>
          <p:cNvPr id="15362" name="Picture 2" descr="http://www.swannington-heritage.co.uk/scans/leather_tanning.jpg"/>
          <p:cNvPicPr>
            <a:picLocks noChangeAspect="1" noChangeArrowheads="1"/>
          </p:cNvPicPr>
          <p:nvPr/>
        </p:nvPicPr>
        <p:blipFill>
          <a:blip r:embed="rId2" cstate="print"/>
          <a:srcRect/>
          <a:stretch>
            <a:fillRect/>
          </a:stretch>
        </p:blipFill>
        <p:spPr bwMode="auto">
          <a:xfrm>
            <a:off x="5029200" y="1371600"/>
            <a:ext cx="3353880" cy="4419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81000"/>
            <a:ext cx="76962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Parchment and Vellum</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108543"/>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-Parchment: sheepskin</a:t>
            </a:r>
          </a:p>
          <a:p>
            <a:r>
              <a:rPr lang="en-US" sz="2800" dirty="0" smtClean="0">
                <a:solidFill>
                  <a:srgbClr val="663300"/>
                </a:solidFill>
                <a:latin typeface="Times New Roman" pitchFamily="18" charset="0"/>
                <a:cs typeface="Times New Roman" pitchFamily="18" charset="0"/>
              </a:rPr>
              <a:t>-Vellum: calfskin</a:t>
            </a:r>
          </a:p>
          <a:p>
            <a:r>
              <a:rPr lang="en-US" sz="2800" dirty="0" smtClean="0">
                <a:solidFill>
                  <a:srgbClr val="663300"/>
                </a:solidFill>
                <a:latin typeface="Times New Roman" pitchFamily="18" charset="0"/>
                <a:cs typeface="Times New Roman" pitchFamily="18" charset="0"/>
              </a:rPr>
              <a:t>-Process begins the same as making leather</a:t>
            </a:r>
          </a:p>
          <a:p>
            <a:r>
              <a:rPr lang="en-US" sz="2800" dirty="0" smtClean="0">
                <a:solidFill>
                  <a:srgbClr val="663300"/>
                </a:solidFill>
                <a:latin typeface="Times New Roman" pitchFamily="18" charset="0"/>
                <a:cs typeface="Times New Roman" pitchFamily="18" charset="0"/>
              </a:rPr>
              <a:t>-Skins are dried on a frame, then pared and sanded to desired thickness</a:t>
            </a:r>
          </a:p>
        </p:txBody>
      </p:sp>
      <p:pic>
        <p:nvPicPr>
          <p:cNvPr id="16386" name="Picture 2" descr="http://www.artlex.com/ArtLex/uv/images/velum_earlywodct.lg.jpg"/>
          <p:cNvPicPr>
            <a:picLocks noChangeAspect="1" noChangeArrowheads="1"/>
          </p:cNvPicPr>
          <p:nvPr/>
        </p:nvPicPr>
        <p:blipFill>
          <a:blip r:embed="rId2" cstate="print"/>
          <a:srcRect/>
          <a:stretch>
            <a:fillRect/>
          </a:stretch>
        </p:blipFill>
        <p:spPr bwMode="auto">
          <a:xfrm>
            <a:off x="4943475" y="1371600"/>
            <a:ext cx="3590925" cy="461835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3962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Sewing Structures</a:t>
            </a:r>
            <a:endParaRPr lang="en-US" sz="4000" dirty="0">
              <a:solidFill>
                <a:srgbClr val="663300"/>
              </a:solidFill>
              <a:latin typeface="Times New Roman" pitchFamily="18" charset="0"/>
              <a:cs typeface="Times New Roman" pitchFamily="18" charset="0"/>
            </a:endParaRPr>
          </a:p>
        </p:txBody>
      </p:sp>
      <p:pic>
        <p:nvPicPr>
          <p:cNvPr id="17410" name="Picture 2" descr="http://henryhebert.files.wordpress.com/2012/03/dsc05725.jpg?w=500&amp;h=297"/>
          <p:cNvPicPr>
            <a:picLocks noChangeAspect="1" noChangeArrowheads="1"/>
          </p:cNvPicPr>
          <p:nvPr/>
        </p:nvPicPr>
        <p:blipFill>
          <a:blip r:embed="rId2" cstate="print"/>
          <a:srcRect/>
          <a:stretch>
            <a:fillRect/>
          </a:stretch>
        </p:blipFill>
        <p:spPr bwMode="auto">
          <a:xfrm>
            <a:off x="4114800" y="1057275"/>
            <a:ext cx="4762500" cy="2838450"/>
          </a:xfrm>
          <a:prstGeom prst="rect">
            <a:avLst/>
          </a:prstGeom>
          <a:noFill/>
        </p:spPr>
      </p:pic>
      <p:pic>
        <p:nvPicPr>
          <p:cNvPr id="17412" name="Picture 4" descr="http://henryhebert.files.wordpress.com/2012/03/dsc05726.jpg?w=500&amp;h=281"/>
          <p:cNvPicPr>
            <a:picLocks noChangeAspect="1" noChangeArrowheads="1"/>
          </p:cNvPicPr>
          <p:nvPr/>
        </p:nvPicPr>
        <p:blipFill>
          <a:blip r:embed="rId3" cstate="print"/>
          <a:srcRect/>
          <a:stretch>
            <a:fillRect/>
          </a:stretch>
        </p:blipFill>
        <p:spPr bwMode="auto">
          <a:xfrm>
            <a:off x="4114800" y="3876675"/>
            <a:ext cx="4762500" cy="2676525"/>
          </a:xfrm>
          <a:prstGeom prst="rect">
            <a:avLst/>
          </a:prstGeom>
          <a:noFill/>
        </p:spPr>
      </p:pic>
      <p:sp>
        <p:nvSpPr>
          <p:cNvPr id="7" name="TextBox 6"/>
          <p:cNvSpPr txBox="1"/>
          <p:nvPr/>
        </p:nvSpPr>
        <p:spPr>
          <a:xfrm>
            <a:off x="457200" y="1295400"/>
            <a:ext cx="3429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-Kettle-stitch at head and tail</a:t>
            </a:r>
          </a:p>
          <a:p>
            <a:r>
              <a:rPr lang="en-US" sz="2800" dirty="0" smtClean="0">
                <a:solidFill>
                  <a:srgbClr val="663300"/>
                </a:solidFill>
                <a:latin typeface="Times New Roman" pitchFamily="18" charset="0"/>
                <a:cs typeface="Times New Roman" pitchFamily="18" charset="0"/>
              </a:rPr>
              <a:t>-Sewing over tapes or cords</a:t>
            </a:r>
          </a:p>
          <a:p>
            <a:r>
              <a:rPr lang="en-US" sz="2800" dirty="0" smtClean="0">
                <a:solidFill>
                  <a:srgbClr val="663300"/>
                </a:solidFill>
                <a:latin typeface="Times New Roman" pitchFamily="18" charset="0"/>
                <a:cs typeface="Times New Roman" pitchFamily="18" charset="0"/>
              </a:rPr>
              <a:t>-Packed or single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358914"/>
            <a:ext cx="4343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Anatomy of a Book</a:t>
            </a:r>
            <a:endParaRPr lang="en-US" sz="4000" dirty="0">
              <a:solidFill>
                <a:srgbClr val="663300"/>
              </a:solidFill>
              <a:latin typeface="Times New Roman" pitchFamily="18" charset="0"/>
              <a:cs typeface="Times New Roman" pitchFamily="18" charset="0"/>
            </a:endParaRPr>
          </a:p>
        </p:txBody>
      </p:sp>
      <p:pic>
        <p:nvPicPr>
          <p:cNvPr id="24578" name="Picture 2" descr="http://www.bexxcaswell.com/Gothic_Binding.jpg"/>
          <p:cNvPicPr>
            <a:picLocks noChangeAspect="1" noChangeArrowheads="1"/>
          </p:cNvPicPr>
          <p:nvPr/>
        </p:nvPicPr>
        <p:blipFill>
          <a:blip r:embed="rId2" cstate="print"/>
          <a:srcRect t="5401" b="12241"/>
          <a:stretch>
            <a:fillRect/>
          </a:stretch>
        </p:blipFill>
        <p:spPr bwMode="auto">
          <a:xfrm>
            <a:off x="2514600" y="1371600"/>
            <a:ext cx="4191000" cy="4648200"/>
          </a:xfrm>
          <a:prstGeom prst="rect">
            <a:avLst/>
          </a:prstGeom>
          <a:noFill/>
        </p:spPr>
      </p:pic>
      <p:cxnSp>
        <p:nvCxnSpPr>
          <p:cNvPr id="9" name="Straight Arrow Connector 8"/>
          <p:cNvCxnSpPr/>
          <p:nvPr/>
        </p:nvCxnSpPr>
        <p:spPr>
          <a:xfrm flipH="1">
            <a:off x="6324600" y="1905000"/>
            <a:ext cx="914400" cy="83820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7239000" y="1676400"/>
            <a:ext cx="1242648" cy="369332"/>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Catch Plate</a:t>
            </a:r>
            <a:endParaRPr lang="en-US" dirty="0">
              <a:solidFill>
                <a:srgbClr val="663300"/>
              </a:solidFill>
              <a:latin typeface="Times New Roman" pitchFamily="18" charset="0"/>
              <a:cs typeface="Times New Roman" pitchFamily="18" charset="0"/>
            </a:endParaRPr>
          </a:p>
        </p:txBody>
      </p:sp>
      <p:cxnSp>
        <p:nvCxnSpPr>
          <p:cNvPr id="11" name="Straight Arrow Connector 10"/>
          <p:cNvCxnSpPr/>
          <p:nvPr/>
        </p:nvCxnSpPr>
        <p:spPr>
          <a:xfrm flipH="1">
            <a:off x="6096000" y="4191000"/>
            <a:ext cx="1143000" cy="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7239000" y="3962400"/>
            <a:ext cx="1143000" cy="369332"/>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Fore Edge</a:t>
            </a:r>
            <a:endParaRPr lang="en-US" dirty="0">
              <a:solidFill>
                <a:srgbClr val="663300"/>
              </a:solidFill>
              <a:latin typeface="Times New Roman" pitchFamily="18" charset="0"/>
              <a:cs typeface="Times New Roman" pitchFamily="18" charset="0"/>
            </a:endParaRPr>
          </a:p>
        </p:txBody>
      </p:sp>
      <p:cxnSp>
        <p:nvCxnSpPr>
          <p:cNvPr id="13" name="Straight Arrow Connector 12"/>
          <p:cNvCxnSpPr/>
          <p:nvPr/>
        </p:nvCxnSpPr>
        <p:spPr>
          <a:xfrm flipH="1">
            <a:off x="5587590" y="1143000"/>
            <a:ext cx="1499010" cy="390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7086600" y="914400"/>
            <a:ext cx="67197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Head</a:t>
            </a:r>
          </a:p>
          <a:p>
            <a:endParaRPr lang="en-US" dirty="0">
              <a:solidFill>
                <a:srgbClr val="663300"/>
              </a:solidFill>
              <a:latin typeface="Times New Roman" pitchFamily="18" charset="0"/>
              <a:cs typeface="Times New Roman" pitchFamily="18" charset="0"/>
            </a:endParaRPr>
          </a:p>
        </p:txBody>
      </p:sp>
      <p:cxnSp>
        <p:nvCxnSpPr>
          <p:cNvPr id="17" name="Straight Arrow Connector 16"/>
          <p:cNvCxnSpPr/>
          <p:nvPr/>
        </p:nvCxnSpPr>
        <p:spPr>
          <a:xfrm>
            <a:off x="1828800" y="2590800"/>
            <a:ext cx="965610" cy="1619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0" y="2133600"/>
            <a:ext cx="1819729" cy="646331"/>
          </a:xfrm>
          <a:prstGeom prst="rect">
            <a:avLst/>
          </a:prstGeom>
          <a:noFill/>
        </p:spPr>
        <p:txBody>
          <a:bodyPr wrap="none" rtlCol="0">
            <a:spAutoFit/>
          </a:bodyPr>
          <a:lstStyle/>
          <a:p>
            <a:pPr algn="ctr"/>
            <a:r>
              <a:rPr lang="en-US" dirty="0" smtClean="0">
                <a:solidFill>
                  <a:srgbClr val="663300"/>
                </a:solidFill>
                <a:latin typeface="Times New Roman" pitchFamily="18" charset="0"/>
                <a:cs typeface="Times New Roman" pitchFamily="18" charset="0"/>
              </a:rPr>
              <a:t>Band</a:t>
            </a:r>
          </a:p>
          <a:p>
            <a:pPr algn="ctr"/>
            <a:r>
              <a:rPr lang="en-US" dirty="0" smtClean="0">
                <a:solidFill>
                  <a:srgbClr val="663300"/>
                </a:solidFill>
                <a:latin typeface="Times New Roman" pitchFamily="18" charset="0"/>
                <a:cs typeface="Times New Roman" pitchFamily="18" charset="0"/>
              </a:rPr>
              <a:t>(Sewing Support)</a:t>
            </a:r>
            <a:endParaRPr lang="en-US" dirty="0">
              <a:solidFill>
                <a:srgbClr val="663300"/>
              </a:solidFill>
              <a:latin typeface="Times New Roman" pitchFamily="18" charset="0"/>
              <a:cs typeface="Times New Roman" pitchFamily="18" charset="0"/>
            </a:endParaRPr>
          </a:p>
        </p:txBody>
      </p:sp>
      <p:cxnSp>
        <p:nvCxnSpPr>
          <p:cNvPr id="20" name="Straight Arrow Connector 19"/>
          <p:cNvCxnSpPr/>
          <p:nvPr/>
        </p:nvCxnSpPr>
        <p:spPr>
          <a:xfrm flipV="1">
            <a:off x="1600200" y="5715000"/>
            <a:ext cx="2743200" cy="304801"/>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1135931" y="5830669"/>
            <a:ext cx="54046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Tail</a:t>
            </a:r>
          </a:p>
          <a:p>
            <a:endParaRPr lang="en-US" dirty="0">
              <a:solidFill>
                <a:srgbClr val="663300"/>
              </a:solidFill>
              <a:latin typeface="Times New Roman" pitchFamily="18" charset="0"/>
              <a:cs typeface="Times New Roman" pitchFamily="18" charset="0"/>
            </a:endParaRPr>
          </a:p>
        </p:txBody>
      </p:sp>
      <p:cxnSp>
        <p:nvCxnSpPr>
          <p:cNvPr id="24" name="Straight Arrow Connector 23"/>
          <p:cNvCxnSpPr/>
          <p:nvPr/>
        </p:nvCxnSpPr>
        <p:spPr>
          <a:xfrm>
            <a:off x="1447800" y="3886200"/>
            <a:ext cx="1499010" cy="9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762000" y="3697069"/>
            <a:ext cx="762000" cy="646331"/>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Spine</a:t>
            </a:r>
          </a:p>
          <a:p>
            <a:endParaRPr lang="en-US" dirty="0">
              <a:solidFill>
                <a:srgbClr val="663300"/>
              </a:solidFill>
              <a:latin typeface="Times New Roman" pitchFamily="18" charset="0"/>
              <a:cs typeface="Times New Roman" pitchFamily="18" charset="0"/>
            </a:endParaRPr>
          </a:p>
        </p:txBody>
      </p:sp>
      <p:cxnSp>
        <p:nvCxnSpPr>
          <p:cNvPr id="27" name="Straight Arrow Connector 26"/>
          <p:cNvCxnSpPr/>
          <p:nvPr/>
        </p:nvCxnSpPr>
        <p:spPr>
          <a:xfrm>
            <a:off x="1447800" y="1600200"/>
            <a:ext cx="1346610" cy="2381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457200" y="1411069"/>
            <a:ext cx="1371600" cy="646331"/>
          </a:xfrm>
          <a:prstGeom prst="rect">
            <a:avLst/>
          </a:prstGeom>
          <a:noFill/>
        </p:spPr>
        <p:txBody>
          <a:bodyPr wrap="square" rtlCol="0">
            <a:spAutoFit/>
          </a:bodyPr>
          <a:lstStyle/>
          <a:p>
            <a:r>
              <a:rPr lang="en-US" dirty="0" err="1" smtClean="0">
                <a:solidFill>
                  <a:srgbClr val="663300"/>
                </a:solidFill>
                <a:latin typeface="Times New Roman" pitchFamily="18" charset="0"/>
                <a:cs typeface="Times New Roman" pitchFamily="18" charset="0"/>
              </a:rPr>
              <a:t>Endband</a:t>
            </a:r>
            <a:endParaRPr lang="en-US" dirty="0" smtClean="0">
              <a:solidFill>
                <a:srgbClr val="663300"/>
              </a:solidFill>
              <a:latin typeface="Times New Roman" pitchFamily="18" charset="0"/>
              <a:cs typeface="Times New Roman" pitchFamily="18" charset="0"/>
            </a:endParaRPr>
          </a:p>
          <a:p>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58914"/>
            <a:ext cx="7543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Carolingian Bindings (8</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-12</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 c.)</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066800"/>
            <a:ext cx="4343400" cy="3539430"/>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-Text block flush with cover boards</a:t>
            </a:r>
          </a:p>
          <a:p>
            <a:r>
              <a:rPr lang="en-US" sz="2800" dirty="0" smtClean="0">
                <a:solidFill>
                  <a:srgbClr val="663300"/>
                </a:solidFill>
                <a:latin typeface="Times New Roman" pitchFamily="18" charset="0"/>
                <a:cs typeface="Times New Roman" pitchFamily="18" charset="0"/>
              </a:rPr>
              <a:t>-Herringbone sewing on double cords</a:t>
            </a:r>
          </a:p>
          <a:p>
            <a:r>
              <a:rPr lang="en-US" sz="2800" dirty="0" smtClean="0">
                <a:solidFill>
                  <a:srgbClr val="663300"/>
                </a:solidFill>
                <a:latin typeface="Times New Roman" pitchFamily="18" charset="0"/>
                <a:cs typeface="Times New Roman" pitchFamily="18" charset="0"/>
              </a:rPr>
              <a:t>-Thick, unshaped boards</a:t>
            </a:r>
          </a:p>
          <a:p>
            <a:r>
              <a:rPr lang="en-US" sz="2800" dirty="0" smtClean="0">
                <a:solidFill>
                  <a:srgbClr val="663300"/>
                </a:solidFill>
                <a:latin typeface="Times New Roman" pitchFamily="18" charset="0"/>
                <a:cs typeface="Times New Roman" pitchFamily="18" charset="0"/>
              </a:rPr>
              <a:t>-Lacing through edge of boards</a:t>
            </a:r>
          </a:p>
          <a:p>
            <a:r>
              <a:rPr lang="en-US" sz="2800" dirty="0" smtClean="0">
                <a:solidFill>
                  <a:srgbClr val="663300"/>
                </a:solidFill>
                <a:latin typeface="Times New Roman" pitchFamily="18" charset="0"/>
                <a:cs typeface="Times New Roman" pitchFamily="18" charset="0"/>
              </a:rPr>
              <a:t>-Flat spine</a:t>
            </a:r>
          </a:p>
        </p:txBody>
      </p:sp>
      <p:pic>
        <p:nvPicPr>
          <p:cNvPr id="19458" name="Picture 2" descr="https://fbcdn-sphotos-g-a.akamaihd.net/hphotos-ak-frc1/432361_368757493140550_1055636427_n.jpg"/>
          <p:cNvPicPr>
            <a:picLocks noChangeAspect="1" noChangeArrowheads="1"/>
          </p:cNvPicPr>
          <p:nvPr/>
        </p:nvPicPr>
        <p:blipFill>
          <a:blip r:embed="rId2" cstate="print"/>
          <a:srcRect/>
          <a:stretch>
            <a:fillRect/>
          </a:stretch>
        </p:blipFill>
        <p:spPr bwMode="auto">
          <a:xfrm>
            <a:off x="2133600" y="3962400"/>
            <a:ext cx="2742191" cy="2590800"/>
          </a:xfrm>
          <a:prstGeom prst="rect">
            <a:avLst/>
          </a:prstGeom>
          <a:noFill/>
        </p:spPr>
      </p:pic>
      <p:pic>
        <p:nvPicPr>
          <p:cNvPr id="19460" name="Picture 4" descr="http://farm2.staticflickr.com/1050/1442835664_9c3a126822.jpg"/>
          <p:cNvPicPr>
            <a:picLocks noChangeAspect="1" noChangeArrowheads="1"/>
          </p:cNvPicPr>
          <p:nvPr/>
        </p:nvPicPr>
        <p:blipFill>
          <a:blip r:embed="rId3" cstate="print"/>
          <a:srcRect/>
          <a:stretch>
            <a:fillRect/>
          </a:stretch>
        </p:blipFill>
        <p:spPr bwMode="auto">
          <a:xfrm>
            <a:off x="5029200" y="1447800"/>
            <a:ext cx="3638550" cy="47625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358914"/>
            <a:ext cx="9144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Romanesque Bindings (mid 11</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-late14</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 c.)</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3429000" cy="3970318"/>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-Text block flush with boards</a:t>
            </a:r>
          </a:p>
          <a:p>
            <a:r>
              <a:rPr lang="en-US" sz="2800" dirty="0" smtClean="0">
                <a:solidFill>
                  <a:srgbClr val="663300"/>
                </a:solidFill>
                <a:latin typeface="Times New Roman" pitchFamily="18" charset="0"/>
                <a:cs typeface="Times New Roman" pitchFamily="18" charset="0"/>
              </a:rPr>
              <a:t>-Straight or packed sewing over split strap</a:t>
            </a:r>
          </a:p>
          <a:p>
            <a:r>
              <a:rPr lang="en-US" sz="2800" dirty="0" smtClean="0">
                <a:solidFill>
                  <a:srgbClr val="663300"/>
                </a:solidFill>
                <a:latin typeface="Times New Roman" pitchFamily="18" charset="0"/>
                <a:cs typeface="Times New Roman" pitchFamily="18" charset="0"/>
              </a:rPr>
              <a:t>-Thick, unshaped boards</a:t>
            </a:r>
          </a:p>
          <a:p>
            <a:r>
              <a:rPr lang="en-US" sz="2800" dirty="0" smtClean="0">
                <a:solidFill>
                  <a:srgbClr val="663300"/>
                </a:solidFill>
                <a:latin typeface="Times New Roman" pitchFamily="18" charset="0"/>
                <a:cs typeface="Times New Roman" pitchFamily="18" charset="0"/>
              </a:rPr>
              <a:t>-Lacing through edge of boards</a:t>
            </a:r>
          </a:p>
          <a:p>
            <a:r>
              <a:rPr lang="en-US" sz="2800" dirty="0" smtClean="0">
                <a:solidFill>
                  <a:srgbClr val="663300"/>
                </a:solidFill>
                <a:latin typeface="Times New Roman" pitchFamily="18" charset="0"/>
                <a:cs typeface="Times New Roman" pitchFamily="18" charset="0"/>
              </a:rPr>
              <a:t>-Flat spine</a:t>
            </a:r>
          </a:p>
        </p:txBody>
      </p:sp>
      <p:pic>
        <p:nvPicPr>
          <p:cNvPr id="23554" name="Picture 2" descr="http://media-cache-ak0.pinimg.com/236x/f3/c4/1c/f3c41c22de739846e2f9aedda24d17db.jpg"/>
          <p:cNvPicPr>
            <a:picLocks noChangeAspect="1" noChangeArrowheads="1"/>
          </p:cNvPicPr>
          <p:nvPr/>
        </p:nvPicPr>
        <p:blipFill>
          <a:blip r:embed="rId2" cstate="print"/>
          <a:srcRect/>
          <a:stretch>
            <a:fillRect/>
          </a:stretch>
        </p:blipFill>
        <p:spPr bwMode="auto">
          <a:xfrm>
            <a:off x="4495800" y="1066800"/>
            <a:ext cx="4343400" cy="546605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58914"/>
            <a:ext cx="7620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Gothic Bindings (early 14</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-17</a:t>
            </a:r>
            <a:r>
              <a:rPr lang="en-US" sz="4000" baseline="30000" dirty="0" smtClean="0">
                <a:solidFill>
                  <a:srgbClr val="663300"/>
                </a:solidFill>
                <a:latin typeface="Times New Roman" pitchFamily="18" charset="0"/>
                <a:cs typeface="Times New Roman" pitchFamily="18" charset="0"/>
              </a:rPr>
              <a:t>th</a:t>
            </a:r>
            <a:r>
              <a:rPr lang="en-US" sz="4000" dirty="0" smtClean="0">
                <a:solidFill>
                  <a:srgbClr val="663300"/>
                </a:solidFill>
                <a:latin typeface="Times New Roman" pitchFamily="18" charset="0"/>
                <a:cs typeface="Times New Roman" pitchFamily="18" charset="0"/>
              </a:rPr>
              <a:t> c.)</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3657600" cy="3970318"/>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-Text block smaller than boards</a:t>
            </a:r>
          </a:p>
          <a:p>
            <a:r>
              <a:rPr lang="en-US" sz="2800" dirty="0" smtClean="0">
                <a:solidFill>
                  <a:srgbClr val="663300"/>
                </a:solidFill>
                <a:latin typeface="Times New Roman" pitchFamily="18" charset="0"/>
                <a:cs typeface="Times New Roman" pitchFamily="18" charset="0"/>
              </a:rPr>
              <a:t>-Straight or packed sewing on cords</a:t>
            </a:r>
          </a:p>
          <a:p>
            <a:r>
              <a:rPr lang="en-US" sz="2800" dirty="0" smtClean="0">
                <a:solidFill>
                  <a:srgbClr val="663300"/>
                </a:solidFill>
                <a:latin typeface="Times New Roman" pitchFamily="18" charset="0"/>
                <a:cs typeface="Times New Roman" pitchFamily="18" charset="0"/>
              </a:rPr>
              <a:t>-Thick, shaped boards</a:t>
            </a:r>
          </a:p>
          <a:p>
            <a:r>
              <a:rPr lang="en-US" sz="2800" dirty="0" smtClean="0">
                <a:solidFill>
                  <a:srgbClr val="663300"/>
                </a:solidFill>
                <a:latin typeface="Times New Roman" pitchFamily="18" charset="0"/>
                <a:cs typeface="Times New Roman" pitchFamily="18" charset="0"/>
              </a:rPr>
              <a:t>-Laced over top of and through board after sewing</a:t>
            </a:r>
          </a:p>
          <a:p>
            <a:r>
              <a:rPr lang="en-US" sz="2800" dirty="0" smtClean="0">
                <a:solidFill>
                  <a:srgbClr val="663300"/>
                </a:solidFill>
                <a:latin typeface="Times New Roman" pitchFamily="18" charset="0"/>
                <a:cs typeface="Times New Roman" pitchFamily="18" charset="0"/>
              </a:rPr>
              <a:t>-Rounded spine</a:t>
            </a:r>
          </a:p>
        </p:txBody>
      </p:sp>
      <p:pic>
        <p:nvPicPr>
          <p:cNvPr id="22530" name="Picture 2" descr="http://farm5.staticflickr.com/4103/5061875981_06b656e8f4_z.jpg"/>
          <p:cNvPicPr>
            <a:picLocks noChangeAspect="1" noChangeArrowheads="1"/>
          </p:cNvPicPr>
          <p:nvPr/>
        </p:nvPicPr>
        <p:blipFill>
          <a:blip r:embed="rId2" cstate="print"/>
          <a:srcRect l="10000" r="10000"/>
          <a:stretch>
            <a:fillRect/>
          </a:stretch>
        </p:blipFill>
        <p:spPr bwMode="auto">
          <a:xfrm>
            <a:off x="4114800" y="1219200"/>
            <a:ext cx="4876800" cy="405765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TotalTime>
  <Words>308</Words>
  <Application>Microsoft Office PowerPoint</Application>
  <PresentationFormat>On-screen Show (4:3)</PresentationFormat>
  <Paragraphs>67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Medieval Bookbinding  The Middle Ages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BFay</dc:creator>
  <cp:lastModifiedBy>BFay</cp:lastModifiedBy>
  <cp:revision>38</cp:revision>
  <dcterms:created xsi:type="dcterms:W3CDTF">2013-12-01T15:37:13Z</dcterms:created>
  <dcterms:modified xsi:type="dcterms:W3CDTF">2013-12-02T02:39:46Z</dcterms:modified>
</cp:coreProperties>
</file>